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6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53942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328901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117954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2759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056759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131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621717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644128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70026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057927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204245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47CCB0-6739-4CD7-861A-F20AEE0938BF}" type="datetimeFigureOut">
              <a:rPr lang="ru-RU" smtClean="0"/>
              <a:t>04.12.2025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DC71B2-035F-4E84-B3E2-042F892E733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397350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Муниципальное автономное общеобразовательное учреждение Александровского района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ренбургской области «Александровская средняя общеобразовательная школа имени Героя Советского Союза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Рощепкина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Василия Дмитриевича»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Единый методический день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r>
              <a:rPr lang="ru-RU" sz="4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«Инновации в преподавании»</a:t>
            </a:r>
            <a:endParaRPr lang="ru-RU" sz="48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301322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Инновационные методы обучения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— это педагогические подходы, основанные на использовании новых технологий, современных педагогических методик и активного вовлечения учащихся в учебный процесс. </a:t>
            </a:r>
          </a:p>
        </p:txBody>
      </p:sp>
    </p:spTree>
    <p:extLst>
      <p:ext uri="{BB962C8B-B14F-4D97-AF65-F5344CB8AC3E}">
        <p14:creationId xmlns:p14="http://schemas.microsoft.com/office/powerpoint/2010/main" val="23529577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just"/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Инновационные методы обучения основаны на исследованиях и работах педагогических российских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ученых</a:t>
            </a:r>
            <a:endParaRPr lang="ru-RU" sz="1800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433" y="1797093"/>
            <a:ext cx="4800532" cy="3600399"/>
          </a:xfrm>
        </p:spPr>
      </p:pic>
      <p:pic>
        <p:nvPicPr>
          <p:cNvPr id="3" name="Рисунок 2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25616" y="1772816"/>
            <a:ext cx="4518384" cy="338437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248834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Инновационные методы 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обучения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1.Проектное обучение.</a:t>
            </a:r>
          </a:p>
          <a:p>
            <a:pPr marL="0" indent="0">
              <a:buNone/>
            </a:pP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2.Обучение </a:t>
            </a:r>
            <a:r>
              <a:rPr lang="ru-RU" sz="1900" b="1" dirty="0">
                <a:latin typeface="Times New Roman" pitchFamily="18" charset="0"/>
                <a:cs typeface="Times New Roman" pitchFamily="18" charset="0"/>
              </a:rPr>
              <a:t>с использованием информационных </a:t>
            </a: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технологий </a:t>
            </a:r>
            <a:r>
              <a:rPr lang="ru-RU" sz="1900" dirty="0" smtClean="0">
                <a:latin typeface="Times New Roman" pitchFamily="18" charset="0"/>
                <a:cs typeface="Times New Roman" pitchFamily="18" charset="0"/>
              </a:rPr>
              <a:t>-</a:t>
            </a:r>
            <a:r>
              <a:rPr lang="ru-RU" sz="1900" i="1" dirty="0">
                <a:latin typeface="Times New Roman" pitchFamily="18" charset="0"/>
                <a:cs typeface="Times New Roman" pitchFamily="18" charset="0"/>
              </a:rPr>
              <a:t>электронных учебников, онлайн-курсов, </a:t>
            </a:r>
            <a:r>
              <a:rPr lang="ru-RU" sz="1900" i="1" dirty="0" err="1">
                <a:latin typeface="Times New Roman" pitchFamily="18" charset="0"/>
                <a:cs typeface="Times New Roman" pitchFamily="18" charset="0"/>
              </a:rPr>
              <a:t>вебинаров</a:t>
            </a:r>
            <a:r>
              <a:rPr lang="ru-RU" sz="1900" i="1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видеоконференций, </a:t>
            </a:r>
          </a:p>
          <a:p>
            <a:pPr marL="0" indent="0">
              <a:buNone/>
            </a:pP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технология дополненной </a:t>
            </a:r>
            <a:r>
              <a:rPr lang="ru-RU" sz="1900" i="1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виртуальной реальности </a:t>
            </a:r>
            <a:r>
              <a:rPr lang="ru-RU" sz="1900" i="1" dirty="0" smtClean="0"/>
              <a:t>(</a:t>
            </a:r>
            <a:r>
              <a:rPr lang="ru-RU" sz="1900" i="1" dirty="0"/>
              <a:t>AR/VR</a:t>
            </a:r>
            <a:r>
              <a:rPr lang="ru-RU" sz="1900" i="1" dirty="0" smtClean="0"/>
              <a:t>)-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виртуальные лаборатории, экскурсии по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музеям и </a:t>
            </a:r>
            <a:r>
              <a:rPr lang="ru-RU" sz="1900" i="1" smtClean="0">
                <a:latin typeface="Times New Roman" pitchFamily="18" charset="0"/>
                <a:cs typeface="Times New Roman" pitchFamily="18" charset="0"/>
              </a:rPr>
              <a:t>историческим событиям,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работа </a:t>
            </a:r>
            <a:r>
              <a:rPr lang="ru-RU" sz="1900" i="1" dirty="0">
                <a:latin typeface="Times New Roman" pitchFamily="18" charset="0"/>
                <a:cs typeface="Times New Roman" pitchFamily="18" charset="0"/>
              </a:rPr>
              <a:t>с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3D-моделями и др. </a:t>
            </a:r>
            <a:endParaRPr lang="ru-RU" sz="19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3.Интерактивное обучение  </a:t>
            </a:r>
            <a:r>
              <a:rPr lang="ru-RU" sz="1900" dirty="0" smtClean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дискуссии, дебаты, ролевые игры, кейс-</a:t>
            </a:r>
            <a:r>
              <a:rPr lang="ru-RU" sz="1900" i="1" dirty="0" err="1" smtClean="0">
                <a:latin typeface="Times New Roman" pitchFamily="18" charset="0"/>
                <a:cs typeface="Times New Roman" pitchFamily="18" charset="0"/>
              </a:rPr>
              <a:t>стади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 и другие формы работы с аудиторией</a:t>
            </a:r>
          </a:p>
          <a:p>
            <a:pPr marL="0" indent="0">
              <a:buNone/>
            </a:pP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4.Обучение </a:t>
            </a:r>
            <a:r>
              <a:rPr lang="ru-RU" sz="1900" b="1" dirty="0">
                <a:latin typeface="Times New Roman" pitchFamily="18" charset="0"/>
                <a:cs typeface="Times New Roman" pitchFamily="18" charset="0"/>
              </a:rPr>
              <a:t>на основе </a:t>
            </a: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опыта </a:t>
            </a:r>
            <a:r>
              <a:rPr lang="ru-RU" sz="1900" dirty="0" smtClean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активное </a:t>
            </a:r>
            <a:r>
              <a:rPr lang="ru-RU" sz="1900" i="1" dirty="0">
                <a:latin typeface="Times New Roman" pitchFamily="18" charset="0"/>
                <a:cs typeface="Times New Roman" pitchFamily="18" charset="0"/>
              </a:rPr>
              <a:t>участие учащихся в реальных проектах и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ситуациях.</a:t>
            </a:r>
          </a:p>
          <a:p>
            <a:pPr marL="0" indent="0">
              <a:buNone/>
            </a:pP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5.Онлайн-обучение</a:t>
            </a:r>
            <a:r>
              <a:rPr lang="ru-RU" sz="19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>
              <a:buNone/>
            </a:pP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6.Искусственный </a:t>
            </a:r>
            <a:r>
              <a:rPr lang="ru-RU" sz="1900" b="1" dirty="0">
                <a:latin typeface="Times New Roman" pitchFamily="18" charset="0"/>
                <a:cs typeface="Times New Roman" pitchFamily="18" charset="0"/>
              </a:rPr>
              <a:t>интеллект (ИИ</a:t>
            </a: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1900" dirty="0" smtClean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900" i="1" dirty="0">
                <a:latin typeface="Times New Roman" pitchFamily="18" charset="0"/>
                <a:cs typeface="Times New Roman" pitchFamily="18" charset="0"/>
              </a:rPr>
              <a:t>адаптирует задания под уровень </a:t>
            </a:r>
            <a:r>
              <a:rPr lang="ru-RU" sz="1900" i="1" dirty="0" smtClean="0">
                <a:latin typeface="Times New Roman" pitchFamily="18" charset="0"/>
                <a:cs typeface="Times New Roman" pitchFamily="18" charset="0"/>
              </a:rPr>
              <a:t>ученика, </a:t>
            </a:r>
            <a:r>
              <a:rPr lang="ru-RU" sz="1800" i="1" dirty="0">
                <a:latin typeface="Times New Roman" pitchFamily="18" charset="0"/>
                <a:cs typeface="Times New Roman" pitchFamily="18" charset="0"/>
              </a:rPr>
              <a:t>адаптивные </a:t>
            </a:r>
            <a:r>
              <a:rPr lang="ru-RU" sz="1800" i="1" dirty="0" smtClean="0">
                <a:latin typeface="Times New Roman" pitchFamily="18" charset="0"/>
                <a:cs typeface="Times New Roman" pitchFamily="18" charset="0"/>
              </a:rPr>
              <a:t>учебники и др.</a:t>
            </a:r>
            <a:endParaRPr lang="ru-RU" sz="1800" i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7.Геймификация </a:t>
            </a:r>
            <a:r>
              <a:rPr lang="ru-RU" sz="1900" b="1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1900" b="1" dirty="0" err="1" smtClean="0">
                <a:latin typeface="Times New Roman" pitchFamily="18" charset="0"/>
                <a:cs typeface="Times New Roman" pitchFamily="18" charset="0"/>
              </a:rPr>
              <a:t>микрообучение</a:t>
            </a:r>
            <a:r>
              <a:rPr lang="ru-RU" sz="19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>
              <a:buNone/>
            </a:pPr>
            <a:r>
              <a:rPr lang="ru-RU" sz="1900" b="1" dirty="0" smtClean="0">
                <a:latin typeface="Times New Roman" pitchFamily="18" charset="0"/>
                <a:cs typeface="Times New Roman" pitchFamily="18" charset="0"/>
              </a:rPr>
              <a:t>8.Перевернутый класс </a:t>
            </a:r>
            <a:r>
              <a:rPr lang="ru-RU" sz="1900" dirty="0" smtClean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800" i="1" dirty="0">
                <a:latin typeface="Times New Roman" pitchFamily="18" charset="0"/>
                <a:cs typeface="Times New Roman" pitchFamily="18" charset="0"/>
              </a:rPr>
              <a:t>изучение материала происходит дома, а применение и практика — в </a:t>
            </a:r>
            <a:r>
              <a:rPr lang="ru-RU" sz="1800" i="1" dirty="0" smtClean="0">
                <a:latin typeface="Times New Roman" pitchFamily="18" charset="0"/>
                <a:cs typeface="Times New Roman" pitchFamily="18" charset="0"/>
              </a:rPr>
              <a:t>классе.</a:t>
            </a:r>
            <a:endParaRPr lang="ru-RU" sz="1800" i="1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Font typeface="Arial" pitchFamily="34" charset="0"/>
              <a:buAutoNum type="arabicPeriod"/>
            </a:pP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AutoNum type="arabicPeriod"/>
            </a:pP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8794050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73</Words>
  <Application>Microsoft Office PowerPoint</Application>
  <PresentationFormat>Экран (4:3)</PresentationFormat>
  <Paragraphs>17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Тема Office</vt:lpstr>
      <vt:lpstr>Муниципальное автономное общеобразовательное учреждение Александровского района Оренбургской области «Александровская средняя общеобразовательная школа имени Героя Советского Союза Рощепкина Василия Дмитриевича»</vt:lpstr>
      <vt:lpstr>Презентация PowerPoint</vt:lpstr>
      <vt:lpstr>Инновационные методы обучения основаны на исследованиях и работах педагогических российских ученых</vt:lpstr>
      <vt:lpstr>Инновационные методы обучения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Муниципальное автономное общеобразовательное учреждение Александровского района Оренбургской области «Александровская средняя общеобразовательная школа имени Героя Советского Союза Рощепкина Василия Дмитриевича»</dc:title>
  <dc:creator>АСОШ</dc:creator>
  <cp:lastModifiedBy>АСОШ</cp:lastModifiedBy>
  <cp:revision>9</cp:revision>
  <dcterms:created xsi:type="dcterms:W3CDTF">2025-12-03T10:26:02Z</dcterms:created>
  <dcterms:modified xsi:type="dcterms:W3CDTF">2025-12-04T11:22:26Z</dcterms:modified>
</cp:coreProperties>
</file>

<file path=docProps/thumbnail.jpeg>
</file>